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358" r:id="rId2"/>
    <p:sldId id="397" r:id="rId3"/>
    <p:sldId id="360" r:id="rId4"/>
    <p:sldId id="361" r:id="rId5"/>
    <p:sldId id="396" r:id="rId6"/>
    <p:sldId id="398" r:id="rId7"/>
    <p:sldId id="400" r:id="rId8"/>
    <p:sldId id="401" r:id="rId9"/>
    <p:sldId id="402" r:id="rId10"/>
    <p:sldId id="403" r:id="rId11"/>
    <p:sldId id="399" r:id="rId12"/>
    <p:sldId id="404" r:id="rId13"/>
    <p:sldId id="405" r:id="rId14"/>
    <p:sldId id="406" r:id="rId15"/>
    <p:sldId id="407" r:id="rId16"/>
    <p:sldId id="408" r:id="rId17"/>
    <p:sldId id="32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4" autoAdjust="0"/>
    <p:restoredTop sz="94660"/>
  </p:normalViewPr>
  <p:slideViewPr>
    <p:cSldViewPr snapToGrid="0">
      <p:cViewPr>
        <p:scale>
          <a:sx n="81" d="100"/>
          <a:sy n="81" d="100"/>
        </p:scale>
        <p:origin x="-78" y="1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4CB27-8239-4545-8E89-1C2718E32895}"/>
              </a:ext>
            </a:extLst>
          </p:cNvPr>
          <p:cNvSpPr>
            <a:spLocks noGrp="1"/>
          </p:cNvSpPr>
          <p:nvPr>
            <p:ph type="title"/>
          </p:nvPr>
        </p:nvSpPr>
        <p:spPr>
          <a:xfrm>
            <a:off x="1185674" y="860212"/>
            <a:ext cx="9601196" cy="1303867"/>
          </a:xfrm>
        </p:spPr>
        <p:txBody>
          <a:bodyPr>
            <a:normAutofit fontScale="90000"/>
          </a:bodyPr>
          <a:lstStyle/>
          <a:p>
            <a:r>
              <a:rPr lang="en-US" dirty="0"/>
              <a:t>HEALTH CULTURE AND HEALTH CARE IN SERBIA</a:t>
            </a:r>
            <a:endParaRPr lang="en-US" dirty="0"/>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care in Serbia</a:t>
            </a:r>
          </a:p>
        </p:txBody>
      </p:sp>
      <p:sp>
        <p:nvSpPr>
          <p:cNvPr id="3" name="Content Placeholder 2"/>
          <p:cNvSpPr>
            <a:spLocks noGrp="1"/>
          </p:cNvSpPr>
          <p:nvPr>
            <p:ph idx="1"/>
          </p:nvPr>
        </p:nvSpPr>
        <p:spPr/>
        <p:txBody>
          <a:bodyPr/>
          <a:lstStyle/>
          <a:p>
            <a:pPr algn="just"/>
            <a:r>
              <a:rPr lang="en-US" dirty="0"/>
              <a:t>Health care is a comprehensive activity of society, with the aim of achieving the highest possible level of preservation and improvement of citizens' health. </a:t>
            </a:r>
            <a:endParaRPr lang="en-US" dirty="0" smtClean="0"/>
          </a:p>
          <a:p>
            <a:pPr algn="just"/>
            <a:r>
              <a:rPr lang="en-US" dirty="0" smtClean="0"/>
              <a:t>Health </a:t>
            </a:r>
            <a:r>
              <a:rPr lang="en-US" dirty="0"/>
              <a:t>care includes the implementation of measures and activities to preserve and improve the health of citizens of the Republic of Serbia, prevention, suppression and early detection of diseases, injuries and other health disorders and timely, effective and efficient treatment, health care and rehabilitation.</a:t>
            </a:r>
          </a:p>
        </p:txBody>
      </p:sp>
    </p:spTree>
    <p:extLst>
      <p:ext uri="{BB962C8B-B14F-4D97-AF65-F5344CB8AC3E}">
        <p14:creationId xmlns:p14="http://schemas.microsoft.com/office/powerpoint/2010/main" val="341153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A citizen, as well as a foreign citizen and a stateless person who permanently resides or temporarily resides in the Republic of Serbia, has the right to health care, in accordance with the law, and the duty to protect and improve his or her health and that of other citizens, as well as living and working conditions environment.</a:t>
            </a:r>
          </a:p>
        </p:txBody>
      </p:sp>
    </p:spTree>
    <p:extLst>
      <p:ext uri="{BB962C8B-B14F-4D97-AF65-F5344CB8AC3E}">
        <p14:creationId xmlns:p14="http://schemas.microsoft.com/office/powerpoint/2010/main" val="1293955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Participants in health care in the Republic of Serbia are: healthcare providers, health insurance organizations, citizens, the family, employers, educational and other institutions, humanitarian, religious, sports and other organizations, associations, local self-government units, autonomous provinces and the Republic of Serbia.</a:t>
            </a:r>
          </a:p>
        </p:txBody>
      </p:sp>
    </p:spTree>
    <p:extLst>
      <p:ext uri="{BB962C8B-B14F-4D97-AF65-F5344CB8AC3E}">
        <p14:creationId xmlns:p14="http://schemas.microsoft.com/office/powerpoint/2010/main" val="2973186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Health activity is an activity that ensures the health care of citizens, and which is carried out through the health care system. Health care measures and activities must be based on scientific evidence, safe, effective and efficient, in accordance with professional standards, adopted guides of good practice, treatment protocols and principles of professional ethics.</a:t>
            </a:r>
          </a:p>
        </p:txBody>
      </p:sp>
    </p:spTree>
    <p:extLst>
      <p:ext uri="{BB962C8B-B14F-4D97-AF65-F5344CB8AC3E}">
        <p14:creationId xmlns:p14="http://schemas.microsoft.com/office/powerpoint/2010/main" val="28260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1981201"/>
            <a:ext cx="9601196" cy="3894668"/>
          </a:xfrm>
        </p:spPr>
        <p:txBody>
          <a:bodyPr>
            <a:normAutofit fontScale="92500" lnSpcReduction="10000"/>
          </a:bodyPr>
          <a:lstStyle/>
          <a:p>
            <a:pPr marL="0" indent="0" algn="just">
              <a:buNone/>
              <a:defRPr/>
            </a:pPr>
            <a:r>
              <a:rPr lang="en-US" dirty="0"/>
              <a:t>The health care system in the Republic of Serbia consists of: </a:t>
            </a:r>
          </a:p>
          <a:p>
            <a:pPr marL="0" indent="0" algn="just">
              <a:buNone/>
              <a:defRPr/>
            </a:pPr>
            <a:r>
              <a:rPr lang="en-US" dirty="0"/>
              <a:t>health institutions, </a:t>
            </a:r>
          </a:p>
          <a:p>
            <a:pPr marL="0" indent="0" algn="just">
              <a:buNone/>
              <a:defRPr/>
            </a:pPr>
            <a:r>
              <a:rPr lang="en-US" dirty="0"/>
              <a:t>higher education institutions that carry out accredited study programs for the acquisition of appropriate knowledge and skills for performing tasks in the field of health care (higher education institutions of the health profession) other legal entities for which a special law stipulates that they also perform health activities, </a:t>
            </a:r>
            <a:endParaRPr lang="en-US" dirty="0" smtClean="0"/>
          </a:p>
          <a:p>
            <a:pPr marL="0" indent="0" algn="just">
              <a:buNone/>
              <a:defRPr/>
            </a:pPr>
            <a:r>
              <a:rPr lang="en-US" dirty="0" smtClean="0"/>
              <a:t>private </a:t>
            </a:r>
            <a:r>
              <a:rPr lang="en-US" dirty="0"/>
              <a:t>practice, </a:t>
            </a:r>
            <a:endParaRPr lang="en-US" dirty="0" smtClean="0"/>
          </a:p>
          <a:p>
            <a:pPr marL="0" indent="0" algn="just">
              <a:buNone/>
              <a:defRPr/>
            </a:pPr>
            <a:r>
              <a:rPr lang="en-US" dirty="0" smtClean="0"/>
              <a:t>health </a:t>
            </a:r>
            <a:r>
              <a:rPr lang="en-US" dirty="0"/>
              <a:t>workers and health </a:t>
            </a:r>
            <a:r>
              <a:rPr lang="en-US" dirty="0" smtClean="0"/>
              <a:t>associates,</a:t>
            </a:r>
          </a:p>
          <a:p>
            <a:pPr marL="0" indent="0" algn="just">
              <a:buNone/>
              <a:defRPr/>
            </a:pPr>
            <a:r>
              <a:rPr lang="en-US" dirty="0" smtClean="0"/>
              <a:t>organization </a:t>
            </a:r>
            <a:r>
              <a:rPr lang="en-US" dirty="0"/>
              <a:t>and financing of health care.</a:t>
            </a:r>
          </a:p>
          <a:p>
            <a:endParaRPr lang="en-US" dirty="0"/>
          </a:p>
        </p:txBody>
      </p:sp>
    </p:spTree>
    <p:extLst>
      <p:ext uri="{BB962C8B-B14F-4D97-AF65-F5344CB8AC3E}">
        <p14:creationId xmlns:p14="http://schemas.microsoft.com/office/powerpoint/2010/main" val="208043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As part of social care for health, health care is provided, which includes: preservation and improvement of health, prevention, detection, suppression and control of risk factors for the occurrence of diseases, acquisition of knowledge and habits about a healthy lifestyle; prevention, suppression and early detection of diseases; timely diagnosis, timely, effective and efficient treatment, health care and rehabilitation of the sick and injured; information that the population or an individual needs for responsible behavior and for exercising the right to health care.</a:t>
            </a:r>
          </a:p>
        </p:txBody>
      </p:sp>
    </p:spTree>
    <p:extLst>
      <p:ext uri="{BB962C8B-B14F-4D97-AF65-F5344CB8AC3E}">
        <p14:creationId xmlns:p14="http://schemas.microsoft.com/office/powerpoint/2010/main" val="4045347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Social concern for health is achieved by providing health care to population groups that are exposed to an increased risk of disease, health care for individuals in connection with the prevention, suppression, early detection and treatment of diseases and conditions of greater public health importance, as well as health care for socially vulnerable populations, under equal conditions on the territory of the Republic of Serbia.</a:t>
            </a:r>
          </a:p>
        </p:txBody>
      </p:sp>
    </p:spTree>
    <p:extLst>
      <p:ext uri="{BB962C8B-B14F-4D97-AF65-F5344CB8AC3E}">
        <p14:creationId xmlns:p14="http://schemas.microsoft.com/office/powerpoint/2010/main" val="603067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dirty="0" smtClean="0">
                <a:latin typeface="Times New Roman" panose="02020603050405020304" pitchFamily="18" charset="0"/>
                <a:cs typeface="Times New Roman" panose="02020603050405020304" pitchFamily="18" charset="0"/>
              </a:rPr>
              <a:t>THANK YOU FOR YOUR ATTENTION!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culture</a:t>
            </a:r>
          </a:p>
        </p:txBody>
      </p:sp>
      <p:sp>
        <p:nvSpPr>
          <p:cNvPr id="3" name="Content Placeholder 2"/>
          <p:cNvSpPr>
            <a:spLocks noGrp="1"/>
          </p:cNvSpPr>
          <p:nvPr>
            <p:ph idx="1"/>
          </p:nvPr>
        </p:nvSpPr>
        <p:spPr/>
        <p:txBody>
          <a:bodyPr/>
          <a:lstStyle/>
          <a:p>
            <a:r>
              <a:rPr lang="en-US" dirty="0"/>
              <a:t>Health culture is a set of information and knowledge, ways of thinking and acting about health. It was created as a reflection of social circumstances, and includes the way of eating, hygiene habits, care for the environment, physical activity and health care. By having a good knowledge of the health culture, the inhabitants of a certain territory get to know the society in which they live and the different levels of its development, through which their ancestors went through, even better.</a:t>
            </a:r>
          </a:p>
          <a:p>
            <a:endParaRPr lang="en-US" dirty="0"/>
          </a:p>
        </p:txBody>
      </p:sp>
    </p:spTree>
    <p:extLst>
      <p:ext uri="{BB962C8B-B14F-4D97-AF65-F5344CB8AC3E}">
        <p14:creationId xmlns:p14="http://schemas.microsoft.com/office/powerpoint/2010/main" val="4200343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defRPr/>
            </a:pPr>
            <a:r>
              <a:rPr lang="en-US" dirty="0"/>
              <a:t>The promotion of health and health culture as a global strategy is a systemic and complex activity, primarily of the state whose public policy must recognize the importance of health culture because it is an area in which long-term action is needed, the effects of which can only be seen in 3-5 years, from the beginning of the action.</a:t>
            </a:r>
            <a:endParaRPr lang="en-US" dirty="0"/>
          </a:p>
        </p:txBody>
      </p:sp>
    </p:spTree>
    <p:extLst>
      <p:ext uri="{BB962C8B-B14F-4D97-AF65-F5344CB8AC3E}">
        <p14:creationId xmlns:p14="http://schemas.microsoft.com/office/powerpoint/2010/main" val="3528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938784"/>
            <a:ext cx="9601196" cy="4937084"/>
          </a:xfrm>
        </p:spPr>
        <p:txBody>
          <a:bodyPr>
            <a:normAutofit fontScale="92500" lnSpcReduction="10000"/>
          </a:bodyPr>
          <a:lstStyle/>
          <a:p>
            <a:pPr algn="just"/>
            <a:r>
              <a:rPr lang="en-US" dirty="0" smtClean="0"/>
              <a:t>This is how in his memories, seven years later, Dr. V. </a:t>
            </a:r>
            <a:r>
              <a:rPr lang="en-US" dirty="0" err="1" smtClean="0"/>
              <a:t>Đorđević</a:t>
            </a:r>
            <a:r>
              <a:rPr lang="en-US" dirty="0" smtClean="0"/>
              <a:t> describes the origin of the Serbian Medical Society (SLD):</a:t>
            </a:r>
          </a:p>
          <a:p>
            <a:pPr algn="just"/>
            <a:r>
              <a:rPr lang="en-US" dirty="0" smtClean="0"/>
              <a:t>"In the beginning of 1872, when I started the idea of founding the Serbian Medical Society in Belgrade, and when I communicated it to the late Dr. </a:t>
            </a:r>
            <a:r>
              <a:rPr lang="en-US" dirty="0" err="1" smtClean="0"/>
              <a:t>Petar</a:t>
            </a:r>
            <a:r>
              <a:rPr lang="en-US" dirty="0" smtClean="0"/>
              <a:t> </a:t>
            </a:r>
            <a:r>
              <a:rPr lang="en-US" dirty="0" err="1" smtClean="0"/>
              <a:t>Ostojić</a:t>
            </a:r>
            <a:r>
              <a:rPr lang="en-US" dirty="0" smtClean="0"/>
              <a:t>, he immediately agreed. But we both had to admit that the thought would not be easily realized. And we knew that certain colleagues, far before us, tried several times to establish such an association and always without success. But that could not discourage us, young and enthusiastic as we were. Having obtained the consent of another colleague, the late Dr. Sava </a:t>
            </a:r>
            <a:r>
              <a:rPr lang="en-US" dirty="0" err="1" smtClean="0"/>
              <a:t>Petrović</a:t>
            </a:r>
            <a:r>
              <a:rPr lang="en-US" dirty="0" smtClean="0"/>
              <a:t>, do not be surprised that I point out that he is from Serbia, because there were so few Serbian doctors that they could be counted on the fingers, and surrounded by our teacher and Nestor of the Serbian </a:t>
            </a:r>
            <a:r>
              <a:rPr lang="en-US" dirty="0" err="1" smtClean="0"/>
              <a:t>Jestrastvenica</a:t>
            </a:r>
            <a:r>
              <a:rPr lang="en-US" dirty="0" smtClean="0"/>
              <a:t> Dr. </a:t>
            </a:r>
            <a:r>
              <a:rPr lang="en-US" dirty="0" err="1" smtClean="0"/>
              <a:t>Josip</a:t>
            </a:r>
            <a:r>
              <a:rPr lang="en-US" dirty="0" smtClean="0"/>
              <a:t> </a:t>
            </a:r>
            <a:r>
              <a:rPr lang="en-US" dirty="0" err="1" smtClean="0"/>
              <a:t>Pančić</a:t>
            </a:r>
            <a:r>
              <a:rPr lang="en-US" dirty="0" smtClean="0"/>
              <a:t>, we did not stop agitating for the establishment of SLD until we failed. And so on April 22. In 1872, we gathered five Serbs, three Czechs, two Poles, three Germans and one Greek and one Slovak each, we debated whether we could establish the Serbian Medical Association...«.</a:t>
            </a:r>
            <a:endParaRPr lang="en-US" dirty="0"/>
          </a:p>
        </p:txBody>
      </p:sp>
    </p:spTree>
    <p:extLst>
      <p:ext uri="{BB962C8B-B14F-4D97-AF65-F5344CB8AC3E}">
        <p14:creationId xmlns:p14="http://schemas.microsoft.com/office/powerpoint/2010/main" val="1398519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a:t>Health culture is part of the general and elementary social superstructure, which contains numerous elements that are of importance and impact on the physical and social health of a person, so it can be said that it is based on the following basic principles: that culture is part of the overall social heritage of a group of people, or the learned patterns of thinking, feeling and acting of a group, community or society that there is a great entanglement between health and culture in reality, which are in a constant dynamic system, in which health and culture mutually influence each other that healthy people build a healthy society, and a healthy society contributes to the health of the people who live in it that health culture includes the overall care for a healthy life</a:t>
            </a:r>
          </a:p>
          <a:p>
            <a:endParaRPr lang="en-US" dirty="0"/>
          </a:p>
        </p:txBody>
      </p:sp>
    </p:spTree>
    <p:extLst>
      <p:ext uri="{BB962C8B-B14F-4D97-AF65-F5344CB8AC3E}">
        <p14:creationId xmlns:p14="http://schemas.microsoft.com/office/powerpoint/2010/main" val="1847997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Elements of health culture</a:t>
            </a:r>
          </a:p>
        </p:txBody>
      </p:sp>
      <p:sp>
        <p:nvSpPr>
          <p:cNvPr id="3" name="Content Placeholder 2"/>
          <p:cNvSpPr>
            <a:spLocks noGrp="1"/>
          </p:cNvSpPr>
          <p:nvPr>
            <p:ph idx="1"/>
          </p:nvPr>
        </p:nvSpPr>
        <p:spPr/>
        <p:txBody>
          <a:bodyPr/>
          <a:lstStyle/>
          <a:p>
            <a:pPr marL="0" indent="0">
              <a:buNone/>
              <a:defRPr/>
            </a:pPr>
            <a:r>
              <a:rPr lang="en-US" dirty="0"/>
              <a:t>The main elements that make up health culture are: </a:t>
            </a:r>
          </a:p>
          <a:p>
            <a:pPr marL="0" indent="0">
              <a:buNone/>
              <a:defRPr/>
            </a:pPr>
            <a:r>
              <a:rPr lang="en-US" dirty="0"/>
              <a:t>Level of general culture. </a:t>
            </a:r>
          </a:p>
          <a:p>
            <a:pPr marL="0" indent="0">
              <a:buNone/>
              <a:defRPr/>
            </a:pPr>
            <a:r>
              <a:rPr lang="en-US" dirty="0"/>
              <a:t>Social economic conditions of life and work. </a:t>
            </a:r>
          </a:p>
          <a:p>
            <a:pPr marL="0" indent="0">
              <a:buNone/>
              <a:defRPr/>
            </a:pPr>
            <a:r>
              <a:rPr lang="en-US" dirty="0"/>
              <a:t>Social system and social norms. </a:t>
            </a:r>
          </a:p>
          <a:p>
            <a:pPr marL="0" indent="0">
              <a:buNone/>
              <a:defRPr/>
            </a:pPr>
            <a:r>
              <a:rPr lang="en-US" dirty="0"/>
              <a:t>Acceptance of the value system in the community. Literacy and education. </a:t>
            </a:r>
          </a:p>
          <a:p>
            <a:pPr marL="0" indent="0">
              <a:buNone/>
              <a:defRPr/>
            </a:pPr>
            <a:r>
              <a:rPr lang="en-US" dirty="0"/>
              <a:t>Health care system.</a:t>
            </a:r>
          </a:p>
          <a:p>
            <a:endParaRPr lang="en-US" dirty="0"/>
          </a:p>
        </p:txBody>
      </p:sp>
    </p:spTree>
    <p:extLst>
      <p:ext uri="{BB962C8B-B14F-4D97-AF65-F5344CB8AC3E}">
        <p14:creationId xmlns:p14="http://schemas.microsoft.com/office/powerpoint/2010/main" val="1142292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6109" y="1359877"/>
            <a:ext cx="9601196" cy="4715283"/>
          </a:xfrm>
        </p:spPr>
        <p:txBody>
          <a:bodyPr>
            <a:normAutofit/>
          </a:bodyPr>
          <a:lstStyle/>
          <a:p>
            <a:pPr marL="0" indent="0">
              <a:buNone/>
              <a:defRPr/>
            </a:pPr>
            <a:r>
              <a:rPr lang="en-US" dirty="0"/>
              <a:t>The most important sociological factors affecting health culture are: </a:t>
            </a:r>
          </a:p>
          <a:p>
            <a:pPr marL="0" indent="0">
              <a:buNone/>
              <a:defRPr/>
            </a:pPr>
            <a:r>
              <a:rPr lang="en-US" dirty="0"/>
              <a:t>Habits </a:t>
            </a:r>
          </a:p>
          <a:p>
            <a:pPr marL="0" indent="0">
              <a:buNone/>
              <a:defRPr/>
            </a:pPr>
            <a:r>
              <a:rPr lang="en-US" dirty="0"/>
              <a:t>Customs </a:t>
            </a:r>
          </a:p>
          <a:p>
            <a:pPr marL="0" indent="0">
              <a:buNone/>
              <a:defRPr/>
            </a:pPr>
            <a:r>
              <a:rPr lang="en-US" dirty="0"/>
              <a:t>Tradition </a:t>
            </a:r>
          </a:p>
          <a:p>
            <a:pPr marL="0" indent="0">
              <a:buNone/>
              <a:defRPr/>
            </a:pPr>
            <a:r>
              <a:rPr lang="en-US" dirty="0"/>
              <a:t>Attitudes </a:t>
            </a:r>
          </a:p>
          <a:p>
            <a:pPr marL="0" indent="0">
              <a:buNone/>
              <a:defRPr/>
            </a:pPr>
            <a:r>
              <a:rPr lang="en-US" dirty="0"/>
              <a:t>Values </a:t>
            </a:r>
          </a:p>
          <a:p>
            <a:pPr marL="0" indent="0">
              <a:buNone/>
              <a:defRPr/>
            </a:pPr>
            <a:r>
              <a:rPr lang="en-US" dirty="0"/>
              <a:t>Prejudices </a:t>
            </a:r>
          </a:p>
          <a:p>
            <a:pPr marL="0" indent="0">
              <a:buNone/>
              <a:defRPr/>
            </a:pPr>
            <a:r>
              <a:rPr lang="en-US" dirty="0"/>
              <a:t>Superstition</a:t>
            </a:r>
          </a:p>
          <a:p>
            <a:endParaRPr lang="en-US" dirty="0"/>
          </a:p>
        </p:txBody>
      </p:sp>
    </p:spTree>
    <p:extLst>
      <p:ext uri="{BB962C8B-B14F-4D97-AF65-F5344CB8AC3E}">
        <p14:creationId xmlns:p14="http://schemas.microsoft.com/office/powerpoint/2010/main" val="2510706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literacy</a:t>
            </a:r>
          </a:p>
        </p:txBody>
      </p:sp>
      <p:sp>
        <p:nvSpPr>
          <p:cNvPr id="3" name="Content Placeholder 2"/>
          <p:cNvSpPr>
            <a:spLocks noGrp="1"/>
          </p:cNvSpPr>
          <p:nvPr>
            <p:ph idx="1"/>
          </p:nvPr>
        </p:nvSpPr>
        <p:spPr/>
        <p:txBody>
          <a:bodyPr>
            <a:normAutofit lnSpcReduction="10000"/>
          </a:bodyPr>
          <a:lstStyle/>
          <a:p>
            <a:r>
              <a:rPr lang="en-US" dirty="0"/>
              <a:t>Health literacy is a term of increasing importance in public health and health care. </a:t>
            </a:r>
            <a:endParaRPr lang="en-US" dirty="0" smtClean="0"/>
          </a:p>
          <a:p>
            <a:r>
              <a:rPr lang="en-US" dirty="0" smtClean="0"/>
              <a:t>It </a:t>
            </a:r>
            <a:r>
              <a:rPr lang="en-US" dirty="0"/>
              <a:t>was introduced in the seventies of the last century. </a:t>
            </a:r>
            <a:endParaRPr lang="en-US" dirty="0" smtClean="0"/>
          </a:p>
          <a:p>
            <a:r>
              <a:rPr lang="en-US" dirty="0" smtClean="0"/>
              <a:t>It </a:t>
            </a:r>
            <a:r>
              <a:rPr lang="en-US" dirty="0"/>
              <a:t>refers to people's capacities to meet the complex demands of health in modern society. </a:t>
            </a:r>
            <a:endParaRPr lang="en-US" dirty="0" smtClean="0"/>
          </a:p>
          <a:p>
            <a:r>
              <a:rPr lang="en-US" dirty="0" smtClean="0"/>
              <a:t>Health </a:t>
            </a:r>
            <a:r>
              <a:rPr lang="en-US" dirty="0"/>
              <a:t>literacy means placing one's own health and the health of one's family and community in the context of understanding the factors that affect it and knowing how to deal with them.</a:t>
            </a:r>
          </a:p>
        </p:txBody>
      </p:sp>
    </p:spTree>
    <p:extLst>
      <p:ext uri="{BB962C8B-B14F-4D97-AF65-F5344CB8AC3E}">
        <p14:creationId xmlns:p14="http://schemas.microsoft.com/office/powerpoint/2010/main" val="4096549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World Health Organization defines health literacy as cognitive and social skills and the ability to access, understand and use information in a way that promotes and protects people's health. </a:t>
            </a:r>
            <a:endParaRPr lang="en-US" dirty="0" smtClean="0"/>
          </a:p>
          <a:p>
            <a:r>
              <a:rPr lang="en-US" dirty="0" smtClean="0"/>
              <a:t>People </a:t>
            </a:r>
            <a:r>
              <a:rPr lang="en-US" dirty="0"/>
              <a:t>who have a higher level of health literacy are more responsible for their own and their family's health, as well as the health of their community.</a:t>
            </a:r>
          </a:p>
        </p:txBody>
      </p:sp>
    </p:spTree>
    <p:extLst>
      <p:ext uri="{BB962C8B-B14F-4D97-AF65-F5344CB8AC3E}">
        <p14:creationId xmlns:p14="http://schemas.microsoft.com/office/powerpoint/2010/main" val="249296245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316</TotalTime>
  <Words>1172</Words>
  <Application>Microsoft Office PowerPoint</Application>
  <PresentationFormat>Custom</PresentationFormat>
  <Paragraphs>48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Organic</vt:lpstr>
      <vt:lpstr>HEALTH CULTURE AND HEALTH CARE IN SERBIA</vt:lpstr>
      <vt:lpstr>Health culture</vt:lpstr>
      <vt:lpstr>PowerPoint Presentation</vt:lpstr>
      <vt:lpstr>PowerPoint Presentation</vt:lpstr>
      <vt:lpstr>PowerPoint Presentation</vt:lpstr>
      <vt:lpstr>Elements of health culture</vt:lpstr>
      <vt:lpstr>PowerPoint Presentation</vt:lpstr>
      <vt:lpstr>Health literacy</vt:lpstr>
      <vt:lpstr>PowerPoint Presentation</vt:lpstr>
      <vt:lpstr>Health care in Serbia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43</cp:revision>
  <dcterms:created xsi:type="dcterms:W3CDTF">2023-09-13T10:25:46Z</dcterms:created>
  <dcterms:modified xsi:type="dcterms:W3CDTF">2024-01-31T18:38:22Z</dcterms:modified>
</cp:coreProperties>
</file>